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76" r:id="rId10"/>
    <p:sldId id="268" r:id="rId11"/>
    <p:sldId id="269" r:id="rId12"/>
    <p:sldId id="270" r:id="rId13"/>
    <p:sldId id="272" r:id="rId14"/>
    <p:sldId id="273" r:id="rId15"/>
    <p:sldId id="274" r:id="rId16"/>
    <p:sldId id="277" r:id="rId17"/>
    <p:sldId id="275" r:id="rId18"/>
    <p:sldId id="278" r:id="rId19"/>
    <p:sldId id="263" r:id="rId20"/>
    <p:sldId id="281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5"/>
  </p:normalViewPr>
  <p:slideViewPr>
    <p:cSldViewPr snapToGrid="0">
      <p:cViewPr>
        <p:scale>
          <a:sx n="120" d="100"/>
          <a:sy n="120" d="100"/>
        </p:scale>
        <p:origin x="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1B70-18DF-843C-0508-E4DFBDDF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FCC8E-F7CC-D4FC-AB88-24943B3D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FD7AA-509E-36CC-4E9C-5F9204F9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E51C-3811-D975-A6E1-6EF034CE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F125-98D5-E868-4019-A33EDC3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46A3-0136-C1D6-43B3-274E329C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6AF43-21D3-E71E-4EA3-547EE0DB4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D56F-B01C-6548-D238-F195CE36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4681-291A-C3DD-37A8-B4B61FC6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A5669-5D96-8915-2DCB-9414D2CD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2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E5FE9-1F41-48AE-942A-1FE20374F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1EA7F-B019-5FC5-76AC-9E304FAF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2DD6A-DCFD-5265-18AB-9E7C42F2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65B4C-E1EF-C1BC-F31B-44D08F7A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4C3E8-4D43-38AB-04E5-23A2A4C9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D798-BDAC-33C8-7CE8-E3E49016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3CA1-2524-2D29-5774-B621626C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0540-E7D8-5152-6EF8-6B8E4010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A84F-9007-638C-C93B-B6CFA8C5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8B33-2532-EE49-3FE9-478459C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210A-5864-1C58-EFAF-FAEC697B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16E1D-D8D7-B873-D637-B43EAFE5B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5F40-7D9D-B2E7-4E38-34D02821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E20E-DBF9-1777-6D6C-BE31A813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ACD1-AB51-1F1F-F8FD-A6D4BCE4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AA52-CFEE-7984-E5FF-D6357C18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FFF80-2E19-0387-D7D6-C514D503C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87891-7E89-92C8-A275-5EDB1E05C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86641-7F23-FDD4-604B-1B169CDF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0EF26-3665-0849-C0E4-8D3BC739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D8F6B-9374-AE25-CBEE-1F479001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374B-16E5-48F5-A71C-F9FA9AEB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4613A-0C0F-C85D-92D4-50F3C9D3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BA679-E1C5-5BC1-DD99-BD140B00D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25A98-E279-A9C8-8DBB-C582668BB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6D7E-579D-6966-5183-2D2CFD089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E8862-B343-CBAB-DCCE-440C1023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8729E-EC57-FC74-CEA9-41BE2F9F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6B78AB-B77D-B272-B175-DE89A26C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0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0F17-296D-586D-6FA8-AB28C88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70485-94C8-7147-009D-43CADC0D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31AA4-D7D3-FB92-A345-137B4223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5EA0C-1620-F95F-FF56-AD503571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8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92F05-8CEA-9185-F050-531FDF9F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F4517-62B2-6EF1-17BF-35DE6069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21192-5549-2A32-F3FC-42A33B13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5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D7B1-FC95-FA97-90D6-DD54FDA2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3145-8447-0F26-A884-683A16042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E7349-E7C4-F077-FA51-B8994AB60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189CF-0C7A-3E88-6ADF-6D7EDE64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D522B-BDA8-35E0-E034-2280BF91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A8729-B6DD-AAAC-F547-29CF3EAE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0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FB2A-25FF-43C3-3A3D-3B708167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39E97-4D05-00BD-7B1E-417AE036A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41736-8091-A3A2-3FCB-58238EA3F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07396-141B-205A-BC5C-930DA670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0C7A2-8F0C-76FD-991A-78211494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6EE2B-80C1-1DCD-D88E-3213AB4A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1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D1DED-6E71-EAED-81D6-C18055B1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5627-F528-CD1B-70AE-BCD5FC669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0752C-8D66-77EE-8BB2-B05AAB36C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88AA2-6525-5C40-A507-1ACECE73E76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622E-5981-3FC0-03E9-5BD4DEF94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A013-5E4B-352F-763F-BC0876A25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9B7B0-BC80-3447-B82B-E2CBAF156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vpeter/DSD2024.github.i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document/d/1Ne3DcNKM5rR4DACcW0JFtLY9dWwgH2AslHItaRscWj4/ed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zhouyuheng2003/DSD2024-rock-house/blob/main/Project%20Document/interface%20specification%20v.6.4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?token=&amp;lang=zh_C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E486-83FD-9890-1E31-41A01ED3B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76696"/>
            <a:ext cx="9144000" cy="1160168"/>
          </a:xfrm>
        </p:spPr>
        <p:txBody>
          <a:bodyPr/>
          <a:lstStyle/>
          <a:p>
            <a:r>
              <a:rPr lang="en-US" dirty="0"/>
              <a:t>Mid-term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58E5A-4D28-9F8D-9584-18ACE87EA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Brave Ones : WeChat Mini-Program</a:t>
            </a:r>
          </a:p>
          <a:p>
            <a:endParaRPr lang="en-US" dirty="0"/>
          </a:p>
          <a:p>
            <a:r>
              <a:rPr lang="en-US" dirty="0"/>
              <a:t>Jilin University</a:t>
            </a:r>
          </a:p>
          <a:p>
            <a:r>
              <a:rPr lang="en-US" dirty="0" err="1"/>
              <a:t>Universidade</a:t>
            </a:r>
            <a:r>
              <a:rPr lang="en-US" dirty="0"/>
              <a:t> de </a:t>
            </a:r>
            <a:r>
              <a:rPr lang="en-US" dirty="0" err="1"/>
              <a:t>Trás</a:t>
            </a:r>
            <a:r>
              <a:rPr lang="en-US" dirty="0"/>
              <a:t>-</a:t>
            </a:r>
            <a:r>
              <a:rPr lang="en-US" dirty="0" err="1"/>
              <a:t>os</a:t>
            </a:r>
            <a:r>
              <a:rPr lang="en-US" dirty="0"/>
              <a:t>-Montes e Alto Douro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5B9B2-1628-5A94-10BD-68059B195E69}"/>
              </a:ext>
            </a:extLst>
          </p:cNvPr>
          <p:cNvSpPr txBox="1"/>
          <p:nvPr/>
        </p:nvSpPr>
        <p:spPr>
          <a:xfrm>
            <a:off x="5594099" y="618814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2023/24</a:t>
            </a:r>
          </a:p>
        </p:txBody>
      </p:sp>
    </p:spTree>
    <p:extLst>
      <p:ext uri="{BB962C8B-B14F-4D97-AF65-F5344CB8AC3E}">
        <p14:creationId xmlns:p14="http://schemas.microsoft.com/office/powerpoint/2010/main" val="283382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7ACE27-C622-1BC1-FB9D-71529C8CE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997" y="1499118"/>
            <a:ext cx="2785064" cy="4993757"/>
          </a:xfrm>
        </p:spPr>
      </p:pic>
      <p:sp>
        <p:nvSpPr>
          <p:cNvPr id="8" name="标注: 线形 7">
            <a:extLst>
              <a:ext uri="{FF2B5EF4-FFF2-40B4-BE49-F238E27FC236}">
                <a16:creationId xmlns:a16="http://schemas.microsoft.com/office/drawing/2014/main" id="{BC15F7DE-E0AD-36DE-693D-4D7AF1507FFF}"/>
              </a:ext>
            </a:extLst>
          </p:cNvPr>
          <p:cNvSpPr/>
          <p:nvPr/>
        </p:nvSpPr>
        <p:spPr>
          <a:xfrm>
            <a:off x="6737064" y="3411277"/>
            <a:ext cx="256244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Recommended Store</a:t>
            </a:r>
            <a:endParaRPr lang="zh-CN" altLang="en-US"/>
          </a:p>
        </p:txBody>
      </p:sp>
      <p:sp>
        <p:nvSpPr>
          <p:cNvPr id="11" name="标注: 线形(带强调线) 10">
            <a:extLst>
              <a:ext uri="{FF2B5EF4-FFF2-40B4-BE49-F238E27FC236}">
                <a16:creationId xmlns:a16="http://schemas.microsoft.com/office/drawing/2014/main" id="{EFF6173C-91EB-7D33-FFDB-95CCA5F20D24}"/>
              </a:ext>
            </a:extLst>
          </p:cNvPr>
          <p:cNvSpPr/>
          <p:nvPr/>
        </p:nvSpPr>
        <p:spPr>
          <a:xfrm flipH="1">
            <a:off x="476110" y="3890249"/>
            <a:ext cx="1940767" cy="584719"/>
          </a:xfrm>
          <a:prstGeom prst="accentCallout1">
            <a:avLst>
              <a:gd name="adj1" fmla="val 18750"/>
              <a:gd name="adj2" fmla="val -8333"/>
              <a:gd name="adj3" fmla="val 177394"/>
              <a:gd name="adj4" fmla="val -53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Store Name</a:t>
            </a:r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84F67B0-AB9C-33EF-2328-7527B3CA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91428"/>
            <a:ext cx="10515600" cy="1325563"/>
          </a:xfrm>
        </p:spPr>
        <p:txBody>
          <a:bodyPr/>
          <a:lstStyle/>
          <a:p>
            <a:r>
              <a:rPr lang="en-US" altLang="zh-CN" b="1"/>
              <a:t>Function : View Recommended Storelist </a:t>
            </a:r>
            <a:endParaRPr lang="zh-CN" altLang="en-US" b="1"/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A7BAD50E-7E27-4E9F-AC3A-4D60513531EF}"/>
              </a:ext>
            </a:extLst>
          </p:cNvPr>
          <p:cNvSpPr/>
          <p:nvPr/>
        </p:nvSpPr>
        <p:spPr>
          <a:xfrm flipH="1">
            <a:off x="1002959" y="4752390"/>
            <a:ext cx="177903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Navigation</a:t>
            </a:r>
            <a:endParaRPr lang="zh-CN" altLang="en-US"/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2B9E6BF4-EB83-1921-F15E-89018F948420}"/>
              </a:ext>
            </a:extLst>
          </p:cNvPr>
          <p:cNvSpPr/>
          <p:nvPr/>
        </p:nvSpPr>
        <p:spPr>
          <a:xfrm rot="10800000" flipH="1" flipV="1">
            <a:off x="6347063" y="5044749"/>
            <a:ext cx="1779036" cy="584719"/>
          </a:xfrm>
          <a:prstGeom prst="borderCallout1">
            <a:avLst>
              <a:gd name="adj1" fmla="val 18750"/>
              <a:gd name="adj2" fmla="val -8333"/>
              <a:gd name="adj3" fmla="val 90160"/>
              <a:gd name="adj4" fmla="val -376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Feedback Stars</a:t>
            </a:r>
            <a:endParaRPr lang="zh-CN" altLang="en-US"/>
          </a:p>
        </p:txBody>
      </p:sp>
      <p:sp>
        <p:nvSpPr>
          <p:cNvPr id="16" name="标注: 线形 15">
            <a:extLst>
              <a:ext uri="{FF2B5EF4-FFF2-40B4-BE49-F238E27FC236}">
                <a16:creationId xmlns:a16="http://schemas.microsoft.com/office/drawing/2014/main" id="{BACB496B-9972-7565-18EE-BB75B962AFB9}"/>
              </a:ext>
            </a:extLst>
          </p:cNvPr>
          <p:cNvSpPr/>
          <p:nvPr/>
        </p:nvSpPr>
        <p:spPr>
          <a:xfrm rot="10800000" flipH="1" flipV="1">
            <a:off x="6511903" y="4288969"/>
            <a:ext cx="1779036" cy="584719"/>
          </a:xfrm>
          <a:prstGeom prst="borderCallout1">
            <a:avLst>
              <a:gd name="adj1" fmla="val 18750"/>
              <a:gd name="adj2" fmla="val -8333"/>
              <a:gd name="adj3" fmla="val 90160"/>
              <a:gd name="adj4" fmla="val -376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Refresh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9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4F9F5-738F-4F36-3396-7ACDB17B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111510"/>
            <a:ext cx="10515600" cy="1325563"/>
          </a:xfrm>
        </p:spPr>
        <p:txBody>
          <a:bodyPr/>
          <a:lstStyle/>
          <a:p>
            <a:r>
              <a:rPr lang="en-US" altLang="zh-CN" b="1"/>
              <a:t>Function: Map</a:t>
            </a:r>
            <a:endParaRPr lang="zh-CN" altLang="en-US" b="1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CA9AAA-9906-AA80-EE9B-815C567E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37" y="1162759"/>
            <a:ext cx="3128985" cy="5453102"/>
          </a:xfrm>
          <a:prstGeom prst="rect">
            <a:avLst/>
          </a:prstGeom>
        </p:spPr>
      </p:pic>
      <p:sp>
        <p:nvSpPr>
          <p:cNvPr id="10" name="标注: 线形 9">
            <a:extLst>
              <a:ext uri="{FF2B5EF4-FFF2-40B4-BE49-F238E27FC236}">
                <a16:creationId xmlns:a16="http://schemas.microsoft.com/office/drawing/2014/main" id="{115BE69A-D259-5C62-2CC4-8A60F217CB8C}"/>
              </a:ext>
            </a:extLst>
          </p:cNvPr>
          <p:cNvSpPr/>
          <p:nvPr/>
        </p:nvSpPr>
        <p:spPr>
          <a:xfrm>
            <a:off x="5893269" y="2117432"/>
            <a:ext cx="256244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Recommended Store</a:t>
            </a:r>
            <a:endParaRPr lang="zh-CN" altLang="en-US"/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ABFED0EC-C00C-D2DF-39AF-439B77DB31A1}"/>
              </a:ext>
            </a:extLst>
          </p:cNvPr>
          <p:cNvSpPr/>
          <p:nvPr/>
        </p:nvSpPr>
        <p:spPr>
          <a:xfrm flipH="1">
            <a:off x="221078" y="2409791"/>
            <a:ext cx="1779036" cy="584719"/>
          </a:xfrm>
          <a:prstGeom prst="borderCallout1">
            <a:avLst>
              <a:gd name="adj1" fmla="val 18750"/>
              <a:gd name="adj2" fmla="val -8333"/>
              <a:gd name="adj3" fmla="val 113564"/>
              <a:gd name="adj4" fmla="val -1058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Your Location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12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9A111-D13D-2EAF-906A-858A7772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Navigation</a:t>
            </a:r>
            <a:endParaRPr lang="zh-CN" altLang="en-US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5AE27-F621-195D-9D0C-653B728E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79" y="914332"/>
            <a:ext cx="3038497" cy="5415002"/>
          </a:xfrm>
          <a:prstGeom prst="rect">
            <a:avLst/>
          </a:prstGeom>
        </p:spPr>
      </p:pic>
      <p:sp>
        <p:nvSpPr>
          <p:cNvPr id="5" name="标注: 线形 4">
            <a:extLst>
              <a:ext uri="{FF2B5EF4-FFF2-40B4-BE49-F238E27FC236}">
                <a16:creationId xmlns:a16="http://schemas.microsoft.com/office/drawing/2014/main" id="{9DF24FDE-697D-4DD3-F928-751AEE71D38F}"/>
              </a:ext>
            </a:extLst>
          </p:cNvPr>
          <p:cNvSpPr/>
          <p:nvPr/>
        </p:nvSpPr>
        <p:spPr>
          <a:xfrm flipH="1">
            <a:off x="6556564" y="5118779"/>
            <a:ext cx="1779036" cy="584719"/>
          </a:xfrm>
          <a:prstGeom prst="borderCallout1">
            <a:avLst>
              <a:gd name="adj1" fmla="val 18750"/>
              <a:gd name="adj2" fmla="val -8333"/>
              <a:gd name="adj3" fmla="val 101862"/>
              <a:gd name="adj4" fmla="val -1453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Go there</a:t>
            </a:r>
            <a:endParaRPr lang="zh-CN" altLang="en-US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06069E1-AC93-B1A4-AF90-B03F6C06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854" y="1499118"/>
            <a:ext cx="2785064" cy="4993757"/>
          </a:xfrm>
        </p:spPr>
      </p:pic>
      <p:sp>
        <p:nvSpPr>
          <p:cNvPr id="7" name="标注: 线形 6">
            <a:extLst>
              <a:ext uri="{FF2B5EF4-FFF2-40B4-BE49-F238E27FC236}">
                <a16:creationId xmlns:a16="http://schemas.microsoft.com/office/drawing/2014/main" id="{F8C906E6-5D30-53CA-4C96-33AD79CE81FB}"/>
              </a:ext>
            </a:extLst>
          </p:cNvPr>
          <p:cNvSpPr/>
          <p:nvPr/>
        </p:nvSpPr>
        <p:spPr>
          <a:xfrm>
            <a:off x="4166727" y="4534060"/>
            <a:ext cx="177903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Click it</a:t>
            </a:r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6CF5D57-1765-53CA-5554-C772415215CB}"/>
              </a:ext>
            </a:extLst>
          </p:cNvPr>
          <p:cNvSpPr/>
          <p:nvPr/>
        </p:nvSpPr>
        <p:spPr>
          <a:xfrm>
            <a:off x="4715069" y="3091543"/>
            <a:ext cx="3103984" cy="64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9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82744F0-1DE7-5A10-BA52-85165908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51" y="1097701"/>
            <a:ext cx="3043260" cy="53578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E9A111-D13D-2EAF-906A-858A7772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Feedback</a:t>
            </a:r>
            <a:endParaRPr lang="zh-CN" altLang="en-US" b="1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06069E1-AC93-B1A4-AF90-B03F6C06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854" y="1499118"/>
            <a:ext cx="2785064" cy="4993757"/>
          </a:xfrm>
        </p:spPr>
      </p:pic>
      <p:sp>
        <p:nvSpPr>
          <p:cNvPr id="7" name="标注: 线形 6">
            <a:extLst>
              <a:ext uri="{FF2B5EF4-FFF2-40B4-BE49-F238E27FC236}">
                <a16:creationId xmlns:a16="http://schemas.microsoft.com/office/drawing/2014/main" id="{F8C906E6-5D30-53CA-4C96-33AD79CE81FB}"/>
              </a:ext>
            </a:extLst>
          </p:cNvPr>
          <p:cNvSpPr/>
          <p:nvPr/>
        </p:nvSpPr>
        <p:spPr>
          <a:xfrm>
            <a:off x="4172948" y="4840740"/>
            <a:ext cx="177903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Click it</a:t>
            </a:r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6CF5D57-1765-53CA-5554-C772415215CB}"/>
              </a:ext>
            </a:extLst>
          </p:cNvPr>
          <p:cNvSpPr/>
          <p:nvPr/>
        </p:nvSpPr>
        <p:spPr>
          <a:xfrm>
            <a:off x="4715069" y="3091543"/>
            <a:ext cx="3103984" cy="64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4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B205A-6CAF-088C-6993-79EE6229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Search 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A4FB03-CAC2-48F6-1EE1-C21217206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231" y="1690688"/>
            <a:ext cx="2459619" cy="4351338"/>
          </a:xfrm>
        </p:spPr>
      </p:pic>
      <p:sp>
        <p:nvSpPr>
          <p:cNvPr id="6" name="标注: 线形 5">
            <a:extLst>
              <a:ext uri="{FF2B5EF4-FFF2-40B4-BE49-F238E27FC236}">
                <a16:creationId xmlns:a16="http://schemas.microsoft.com/office/drawing/2014/main" id="{64F3505B-7BCB-746F-8949-ACDCC4DF8B73}"/>
              </a:ext>
            </a:extLst>
          </p:cNvPr>
          <p:cNvSpPr/>
          <p:nvPr/>
        </p:nvSpPr>
        <p:spPr>
          <a:xfrm>
            <a:off x="4067202" y="1593687"/>
            <a:ext cx="1779036" cy="58471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Search Bar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9C577D-0C8E-5443-AB8A-7CAE0CB2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13" y="969634"/>
            <a:ext cx="3148036" cy="5481678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52675168-6423-37C8-9A8B-030FFCE50E4B}"/>
              </a:ext>
            </a:extLst>
          </p:cNvPr>
          <p:cNvSpPr/>
          <p:nvPr/>
        </p:nvSpPr>
        <p:spPr>
          <a:xfrm>
            <a:off x="4067202" y="3309257"/>
            <a:ext cx="2887214" cy="802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Search result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7CC3D-817B-2B92-A2DB-6D6152A3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</a:t>
            </a:r>
            <a:r>
              <a:rPr lang="zh-CN" altLang="en-US" b="1"/>
              <a:t> </a:t>
            </a:r>
            <a:r>
              <a:rPr lang="en-US" altLang="zh-CN" b="1"/>
              <a:t>Update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043045-186C-F8C9-A58B-B86F085D4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729" y="1322749"/>
            <a:ext cx="2703304" cy="485910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562A65-833B-FB41-A6B4-BD45E2E3BF49}"/>
              </a:ext>
            </a:extLst>
          </p:cNvPr>
          <p:cNvSpPr txBox="1"/>
          <p:nvPr/>
        </p:nvSpPr>
        <p:spPr>
          <a:xfrm>
            <a:off x="385665" y="2648312"/>
            <a:ext cx="60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Two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Click the green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Set a interval to refresh it automatically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7509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51452D4-092A-1C7F-9A47-9EEB0C1F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169" y="1408136"/>
            <a:ext cx="2908782" cy="51757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4B5040-A4C8-90F6-843E-6FEACD9F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view items and give feedback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BB73BD-EE94-90D3-E1A6-A45840649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6952" y="1587758"/>
            <a:ext cx="2644469" cy="469206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B5563D0-15A5-CC06-7929-E657A6AA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3" y="1499118"/>
            <a:ext cx="2785064" cy="499375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5D814363-8E12-6D09-C21E-D29F8D5DCA5A}"/>
              </a:ext>
            </a:extLst>
          </p:cNvPr>
          <p:cNvSpPr/>
          <p:nvPr/>
        </p:nvSpPr>
        <p:spPr>
          <a:xfrm>
            <a:off x="3517516" y="4267200"/>
            <a:ext cx="1888019" cy="572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Click the store</a:t>
            </a:r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63DBBBB-EE37-026E-13BB-9736248D4D4B}"/>
              </a:ext>
            </a:extLst>
          </p:cNvPr>
          <p:cNvSpPr/>
          <p:nvPr/>
        </p:nvSpPr>
        <p:spPr>
          <a:xfrm>
            <a:off x="7234209" y="4506686"/>
            <a:ext cx="1888019" cy="572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Click the item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3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6CA80-227B-0444-1D51-4E581237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Login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52248E-2921-73DE-3DEC-8B57B9B1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78" y="2114939"/>
            <a:ext cx="2223840" cy="39457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6DABDB-C729-FD8C-C25E-4985DD88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45" y="2036789"/>
            <a:ext cx="2269455" cy="4023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ACC14A-766A-B81D-FDAA-36C725153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24" y="2065560"/>
            <a:ext cx="2269454" cy="39951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C59632-B23F-9E8D-873D-5762A38A6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68" y="2054115"/>
            <a:ext cx="2269456" cy="4006571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7D1ED2C3-FA07-3867-4C90-D728287120D2}"/>
              </a:ext>
            </a:extLst>
          </p:cNvPr>
          <p:cNvSpPr/>
          <p:nvPr/>
        </p:nvSpPr>
        <p:spPr>
          <a:xfrm>
            <a:off x="2755641" y="3514531"/>
            <a:ext cx="497632" cy="248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0A0403C-279A-2BEE-AF72-713EE34B7443}"/>
              </a:ext>
            </a:extLst>
          </p:cNvPr>
          <p:cNvSpPr/>
          <p:nvPr/>
        </p:nvSpPr>
        <p:spPr>
          <a:xfrm>
            <a:off x="5797852" y="3567405"/>
            <a:ext cx="497632" cy="248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2D3C405-0B82-EE8C-E5B7-0FE57E77F05C}"/>
              </a:ext>
            </a:extLst>
          </p:cNvPr>
          <p:cNvSpPr/>
          <p:nvPr/>
        </p:nvSpPr>
        <p:spPr>
          <a:xfrm>
            <a:off x="9072465" y="3514531"/>
            <a:ext cx="497632" cy="248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95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406B-03A3-AA04-158F-BF5A44F2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Function: User information edit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24B7F0-6404-F80F-56DE-8EAA499E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3" y="1417351"/>
            <a:ext cx="2980492" cy="529701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478BB-5862-1890-C5E7-8C9DEE76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28" y="1417351"/>
            <a:ext cx="2980492" cy="52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4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4F4D-A2AE-2A7D-C7B4-A4A809A8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</a:p>
        </p:txBody>
      </p:sp>
      <p:pic>
        <p:nvPicPr>
          <p:cNvPr id="7" name="60_1714385446">
            <a:hlinkClick r:id="" action="ppaction://media"/>
            <a:extLst>
              <a:ext uri="{FF2B5EF4-FFF2-40B4-BE49-F238E27FC236}">
                <a16:creationId xmlns:a16="http://schemas.microsoft.com/office/drawing/2014/main" id="{DFE8DD04-2C16-017C-9DA7-CCC1BDE894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726" y="1509823"/>
            <a:ext cx="8448547" cy="4752200"/>
          </a:xfrm>
        </p:spPr>
      </p:pic>
    </p:spTree>
    <p:extLst>
      <p:ext uri="{BB962C8B-B14F-4D97-AF65-F5344CB8AC3E}">
        <p14:creationId xmlns:p14="http://schemas.microsoft.com/office/powerpoint/2010/main" val="317318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2A3B-6D89-540C-D269-1C63083D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&amp;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7AECF-F5A8-21AB-A887-8EFBE3672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094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Brave Ones</a:t>
            </a:r>
          </a:p>
          <a:p>
            <a:r>
              <a:rPr lang="en-US" sz="2000" dirty="0">
                <a:hlinkClick r:id="rId2"/>
              </a:rPr>
              <a:t>https://github.com/Divpeter/DSD2024.github.io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9055BD0-8BA2-B272-DFBC-03B2B0603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95933"/>
              </p:ext>
            </p:extLst>
          </p:nvPr>
        </p:nvGraphicFramePr>
        <p:xfrm>
          <a:off x="838200" y="3259666"/>
          <a:ext cx="10515600" cy="29294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837112660"/>
                    </a:ext>
                  </a:extLst>
                </a:gridCol>
                <a:gridCol w="598806">
                  <a:extLst>
                    <a:ext uri="{9D8B030D-6E8A-4147-A177-3AD203B41FA5}">
                      <a16:colId xmlns:a16="http://schemas.microsoft.com/office/drawing/2014/main" val="3100012266"/>
                    </a:ext>
                  </a:extLst>
                </a:gridCol>
                <a:gridCol w="6411594">
                  <a:extLst>
                    <a:ext uri="{9D8B030D-6E8A-4147-A177-3AD203B41FA5}">
                      <a16:colId xmlns:a16="http://schemas.microsoft.com/office/drawing/2014/main" val="3258463813"/>
                    </a:ext>
                  </a:extLst>
                </a:gridCol>
              </a:tblGrid>
              <a:tr h="488245">
                <a:tc>
                  <a:txBody>
                    <a:bodyPr/>
                    <a:lstStyle/>
                    <a:p>
                      <a:r>
                        <a:rPr lang="en-US" b="1" dirty="0"/>
                        <a:t>Nuno Valente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🇵🇹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Team Leader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205568"/>
                  </a:ext>
                </a:extLst>
              </a:tr>
              <a:tr h="488245">
                <a:tc>
                  <a:txBody>
                    <a:bodyPr/>
                    <a:lstStyle/>
                    <a:p>
                      <a:r>
                        <a:rPr lang="en-US" b="1" dirty="0"/>
                        <a:t>Ang Gao (Peter)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🇨🇳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Sub-PM, Coder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2479206"/>
                  </a:ext>
                </a:extLst>
              </a:tr>
              <a:tr h="488245">
                <a:tc>
                  <a:txBody>
                    <a:bodyPr/>
                    <a:lstStyle/>
                    <a:p>
                      <a:r>
                        <a:rPr lang="en-US" b="1" dirty="0" err="1"/>
                        <a:t>Minye</a:t>
                      </a:r>
                      <a:r>
                        <a:rPr lang="en-US" b="1" dirty="0"/>
                        <a:t> Lei (Kerry)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🇨🇳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Req. Analyst, Tester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2515143"/>
                  </a:ext>
                </a:extLst>
              </a:tr>
              <a:tr h="488245">
                <a:tc>
                  <a:txBody>
                    <a:bodyPr/>
                    <a:lstStyle/>
                    <a:p>
                      <a:r>
                        <a:rPr lang="en-US" b="1" dirty="0"/>
                        <a:t>Han Chen (Bright)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🇨🇳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Coder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1900456"/>
                  </a:ext>
                </a:extLst>
              </a:tr>
              <a:tr h="488245">
                <a:tc>
                  <a:txBody>
                    <a:bodyPr/>
                    <a:lstStyle/>
                    <a:p>
                      <a:r>
                        <a:rPr lang="en-US" b="1" dirty="0"/>
                        <a:t>Jerry Zheng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🇨🇳</a:t>
                      </a: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Req. Analyst, Tester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758635"/>
                  </a:ext>
                </a:extLst>
              </a:tr>
              <a:tr h="488245">
                <a:tc>
                  <a:txBody>
                    <a:bodyPr/>
                    <a:lstStyle/>
                    <a:p>
                      <a:r>
                        <a:rPr lang="en-US" b="1" dirty="0"/>
                        <a:t>Jerry Gao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🇨🇳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Architect, Liaison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69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97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E405-F96B-AF3F-7FD9-4FE673A5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CA4831-FEDD-9E9A-5A91-A8423E2F4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547" y="609784"/>
            <a:ext cx="6714768" cy="56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EF26-9733-A34A-7BD8-4CF24073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1776-8B51-7FB8-3527-349C66571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interface 5 of interface specification</a:t>
            </a:r>
          </a:p>
          <a:p>
            <a:r>
              <a:rPr lang="en-US" dirty="0"/>
              <a:t>Unit and integration testing</a:t>
            </a:r>
          </a:p>
          <a:p>
            <a:r>
              <a:rPr lang="en-US" dirty="0"/>
              <a:t>Improve UI / UX</a:t>
            </a:r>
          </a:p>
        </p:txBody>
      </p:sp>
    </p:spTree>
    <p:extLst>
      <p:ext uri="{BB962C8B-B14F-4D97-AF65-F5344CB8AC3E}">
        <p14:creationId xmlns:p14="http://schemas.microsoft.com/office/powerpoint/2010/main" val="116911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F18E-C056-59FB-FD98-0366A270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0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38E0-1C15-784F-B4A3-9E73FEF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13C8-F8CA-839A-8B93-A7CF623F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WeChat Mini-Program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System Architecture</a:t>
            </a:r>
          </a:p>
          <a:p>
            <a:pPr lvl="1"/>
            <a:r>
              <a:rPr lang="en-US" dirty="0"/>
              <a:t>Mini-Program development</a:t>
            </a:r>
          </a:p>
          <a:p>
            <a:pPr lvl="1"/>
            <a:r>
              <a:rPr lang="en-US" dirty="0"/>
              <a:t>Integration with backend</a:t>
            </a:r>
          </a:p>
          <a:p>
            <a:pPr lvl="1"/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2413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3FE5-0FBA-C797-402D-3205E8D9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Progress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D93429-6481-240E-AF54-2D751BBAF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961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0446-C493-5655-CE40-AE97A7D69489}"/>
              </a:ext>
            </a:extLst>
          </p:cNvPr>
          <p:cNvSpPr txBox="1"/>
          <p:nvPr/>
        </p:nvSpPr>
        <p:spPr>
          <a:xfrm>
            <a:off x="5130254" y="5992999"/>
            <a:ext cx="1403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1 - Gantt chart</a:t>
            </a:r>
          </a:p>
        </p:txBody>
      </p:sp>
    </p:spTree>
    <p:extLst>
      <p:ext uri="{BB962C8B-B14F-4D97-AF65-F5344CB8AC3E}">
        <p14:creationId xmlns:p14="http://schemas.microsoft.com/office/powerpoint/2010/main" val="163663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DB46-45A4-E7BD-48D0-76B23C91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Part A: Requirements Analysis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66B7B-E86C-0404-EB62-68CA2AE70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680" y="1363108"/>
            <a:ext cx="10515600" cy="160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Link: </a:t>
            </a:r>
            <a:r>
              <a:rPr lang="en-US" altLang="zh-CN" dirty="0">
                <a:hlinkClick r:id="rId2"/>
              </a:rPr>
              <a:t>Requirements Analysis - Google Docs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565ADB-286A-3EC9-2697-698107F9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80" y="1902486"/>
            <a:ext cx="3797773" cy="41239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66CF77-D55D-ABF3-6660-87CFA85E6574}"/>
              </a:ext>
            </a:extLst>
          </p:cNvPr>
          <p:cNvSpPr txBox="1"/>
          <p:nvPr/>
        </p:nvSpPr>
        <p:spPr>
          <a:xfrm>
            <a:off x="995120" y="6148167"/>
            <a:ext cx="3600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Fig. 2.- Requirements list </a:t>
            </a:r>
            <a:endParaRPr lang="zh-CN" altLang="en-US" sz="1200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A0112777-499B-3ACF-98E4-CBA05895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2486"/>
            <a:ext cx="4689809" cy="43513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52E1D6-BF96-FBFE-0E27-0B954AE3D157}"/>
              </a:ext>
            </a:extLst>
          </p:cNvPr>
          <p:cNvSpPr txBox="1"/>
          <p:nvPr/>
        </p:nvSpPr>
        <p:spPr>
          <a:xfrm>
            <a:off x="6846520" y="6286667"/>
            <a:ext cx="393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Fig. 3 - Case diagram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614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F694F-6E67-2DAE-F259-30C07082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Part B: System Design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7D9C33F-BB25-39F8-8037-19D29A664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741" y="1533893"/>
            <a:ext cx="5545243" cy="4537321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718CDB-105D-3251-08A0-3F499EFF531A}"/>
              </a:ext>
            </a:extLst>
          </p:cNvPr>
          <p:cNvSpPr txBox="1"/>
          <p:nvPr/>
        </p:nvSpPr>
        <p:spPr>
          <a:xfrm>
            <a:off x="1185746" y="6164529"/>
            <a:ext cx="4387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Fig. 4- Component diagram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E1F35F-B8C0-B621-036B-69F1D549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96" y="2237389"/>
            <a:ext cx="5933617" cy="35586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E26ADCB-6E93-D9E9-091D-AF177B4C7650}"/>
              </a:ext>
            </a:extLst>
          </p:cNvPr>
          <p:cNvSpPr txBox="1"/>
          <p:nvPr/>
        </p:nvSpPr>
        <p:spPr>
          <a:xfrm>
            <a:off x="6949461" y="6158067"/>
            <a:ext cx="42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Fig. 5 - Class diagram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21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137C0-9D20-561E-E392-24D5E4C8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320286"/>
            <a:ext cx="10515600" cy="4351338"/>
          </a:xfrm>
        </p:spPr>
        <p:txBody>
          <a:bodyPr/>
          <a:lstStyle/>
          <a:p>
            <a:endParaRPr lang="en-US" altLang="zh-CN" sz="2000" dirty="0"/>
          </a:p>
          <a:p>
            <a:r>
              <a:rPr lang="en-US" altLang="zh-CN" sz="2000" dirty="0"/>
              <a:t>Interfaces document link: </a:t>
            </a:r>
            <a:r>
              <a:rPr lang="en-US" altLang="zh-CN" sz="2000" dirty="0">
                <a:hlinkClick r:id="rId2"/>
              </a:rPr>
              <a:t>DSD2024-rock-house/Project Document/interface specification v.6.4.md at main · zhouyuheng2003/DSD2024-rock-house (github.com)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0B309F-8D21-3653-BDE2-BA763F52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3" y="1835746"/>
            <a:ext cx="6824788" cy="39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00254-AAB7-2AF6-8C58-35E44767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Part C: Program Development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69EBB-6863-C555-51AA-140F2F56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8326"/>
          </a:xfrm>
        </p:spPr>
        <p:txBody>
          <a:bodyPr>
            <a:normAutofit/>
          </a:bodyPr>
          <a:lstStyle/>
          <a:p>
            <a:r>
              <a:rPr lang="en-US" altLang="zh-CN" b="1" dirty="0"/>
              <a:t>Tool</a:t>
            </a:r>
            <a:r>
              <a:rPr lang="en-US" altLang="zh-CN" dirty="0"/>
              <a:t>: WeChat Mini Program Official Development Platform</a:t>
            </a:r>
          </a:p>
          <a:p>
            <a:r>
              <a:rPr lang="en-US" altLang="zh-CN" b="1" dirty="0"/>
              <a:t>Link</a:t>
            </a:r>
            <a:r>
              <a:rPr lang="en-US" altLang="zh-CN" dirty="0"/>
              <a:t>:</a:t>
            </a:r>
            <a:r>
              <a:rPr lang="zh-CN" altLang="en-US" dirty="0">
                <a:hlinkClick r:id="rId2"/>
              </a:rPr>
              <a:t>微信公众平台 </a:t>
            </a:r>
            <a:r>
              <a:rPr lang="en-US" altLang="zh-CN" dirty="0">
                <a:hlinkClick r:id="rId2"/>
              </a:rPr>
              <a:t>(qq.com)</a:t>
            </a:r>
            <a:endParaRPr lang="en-US" altLang="zh-CN" dirty="0"/>
          </a:p>
          <a:p>
            <a:r>
              <a:rPr lang="en-US" altLang="zh-CN" b="1" dirty="0"/>
              <a:t>Environment Statement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Our group and Android group are using the same server to simulate the functionality of a database. All demonstrations below are based on the data stored in this server.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44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7AFF4-71AF-BD42-4A00-6D417813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" y="-21519"/>
            <a:ext cx="10515600" cy="1325563"/>
          </a:xfrm>
        </p:spPr>
        <p:txBody>
          <a:bodyPr/>
          <a:lstStyle/>
          <a:p>
            <a:r>
              <a:rPr lang="en-US" altLang="zh-CN" b="1"/>
              <a:t>Page Overview:</a:t>
            </a:r>
            <a:endParaRPr lang="zh-CN" altLang="en-US" b="1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286DBA-0235-3B62-E548-D58FB8761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842" y="1295181"/>
            <a:ext cx="2816434" cy="497069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031FE3-8944-9080-21C2-6BF1503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19" y="1166128"/>
            <a:ext cx="2938643" cy="5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328</Words>
  <Application>Microsoft Macintosh PowerPoint</Application>
  <PresentationFormat>Widescreen</PresentationFormat>
  <Paragraphs>86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Mid-term presentation</vt:lpstr>
      <vt:lpstr>Team &amp; Roles</vt:lpstr>
      <vt:lpstr>Objectives</vt:lpstr>
      <vt:lpstr>Progress</vt:lpstr>
      <vt:lpstr>Part A: Requirements Analysis</vt:lpstr>
      <vt:lpstr>Part B: System Design</vt:lpstr>
      <vt:lpstr>PowerPoint Presentation</vt:lpstr>
      <vt:lpstr>Part C: Program Development</vt:lpstr>
      <vt:lpstr>Page Overview:</vt:lpstr>
      <vt:lpstr>Function : View Recommended Storelist </vt:lpstr>
      <vt:lpstr>Function: Map</vt:lpstr>
      <vt:lpstr>Function: Navigation</vt:lpstr>
      <vt:lpstr>Function: Feedback</vt:lpstr>
      <vt:lpstr>Function: Search </vt:lpstr>
      <vt:lpstr>Function: Update</vt:lpstr>
      <vt:lpstr>Function: view items and give feedback</vt:lpstr>
      <vt:lpstr>Function: Login</vt:lpstr>
      <vt:lpstr>Function: User information edit</vt:lpstr>
      <vt:lpstr>Demo</vt:lpstr>
      <vt:lpstr>Tests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FILIPE ALMEIDA VALENTE</dc:creator>
  <cp:lastModifiedBy>NUNO FILIPE ALMEIDA VALENTE</cp:lastModifiedBy>
  <cp:revision>6</cp:revision>
  <dcterms:created xsi:type="dcterms:W3CDTF">2024-04-28T20:46:35Z</dcterms:created>
  <dcterms:modified xsi:type="dcterms:W3CDTF">2024-04-29T12:08:38Z</dcterms:modified>
</cp:coreProperties>
</file>